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7" r:id="rId4"/>
    <p:sldId id="259" r:id="rId5"/>
    <p:sldId id="265" r:id="rId6"/>
    <p:sldId id="266" r:id="rId7"/>
    <p:sldId id="271" r:id="rId8"/>
    <p:sldId id="272" r:id="rId9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CC33"/>
    <a:srgbClr val="FFFF00"/>
    <a:srgbClr val="00CC99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6B87-A63F-4575-B128-01A1AC228B74}" type="datetimeFigureOut">
              <a:rPr lang="hu-HU" smtClean="0"/>
              <a:t>2019.06.27.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55C0-346F-42DF-A79E-0B9A38DB41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264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0F4BA-2680-4BA6-9A70-E0E5E47D155E}" type="datetimeFigureOut">
              <a:rPr lang="hu-HU" smtClean="0"/>
              <a:t>2019.06.27.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12F1E-6022-46C7-B4D0-83B3DD8889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84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93FA-FC6D-4519-85B8-02579B729196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0660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1510-4DAE-446F-86E5-C9A5C13AF517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2983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DCB8-7FAB-49E4-9916-8045A0AD3E32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6625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otype Corsiva" panose="03010101010201010101" pitchFamily="66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otype Corsiva" panose="03010101010201010101" pitchFamily="66" charset="0"/>
              </a:defRPr>
            </a:lvl1pPr>
            <a:lvl2pPr>
              <a:defRPr>
                <a:latin typeface="Monotype Corsiva" panose="03010101010201010101" pitchFamily="66" charset="0"/>
              </a:defRPr>
            </a:lvl2pPr>
            <a:lvl3pPr>
              <a:defRPr>
                <a:latin typeface="Monotype Corsiva" panose="03010101010201010101" pitchFamily="66" charset="0"/>
              </a:defRPr>
            </a:lvl3pPr>
            <a:lvl4pPr>
              <a:defRPr>
                <a:latin typeface="Monotype Corsiva" panose="03010101010201010101" pitchFamily="66" charset="0"/>
              </a:defRPr>
            </a:lvl4pPr>
            <a:lvl5pPr>
              <a:defRPr>
                <a:latin typeface="Monotype Corsiva" panose="03010101010201010101" pitchFamily="66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6109-3481-4FEE-9F96-DD0FB6702C64}" type="slidenum">
              <a:rPr lang="hu-HU" altLang="hu-HU" smtClean="0"/>
              <a:pPr/>
              <a:t>‹#›</a:t>
            </a:fld>
            <a:endParaRPr lang="hu-HU" alt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5591"/>
            <a:ext cx="736168" cy="8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0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AD29-6033-4DF0-B978-C3327B66213E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6375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0AEB-8621-494D-9F86-8C87601865E5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2484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0796-8A5D-4337-A76D-25C069DA1074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4686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49D6-C9A6-456B-9637-D4AE060B6B7C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8126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2231-94F6-477E-83DD-DAB2D42B7128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0045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45B9-BD86-4A40-A275-DDE8358B6238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982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87A9-100E-4F1B-8AE7-E24828A98E55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6667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60000">
              <a:schemeClr val="bg1"/>
            </a:gs>
            <a:gs pos="52000">
              <a:schemeClr val="bg1"/>
            </a:gs>
            <a:gs pos="93243">
              <a:schemeClr val="bg1"/>
            </a:gs>
            <a:gs pos="52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444E0-7E2B-4960-B22A-5896AD5EADB6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20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32570"/>
            <a:ext cx="10297144" cy="689057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6632"/>
            <a:ext cx="9124864" cy="2232248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alt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Roma és nem roma önkormányzatok együttműködése</a:t>
            </a:r>
            <a:endParaRPr lang="hu-HU" alt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8490" y="-1907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hu-HU" alt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Szarvas Város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37506"/>
            <a:ext cx="8229600" cy="47085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Három nemzetiségű város</a:t>
            </a:r>
          </a:p>
          <a:p>
            <a:pPr lvl="1">
              <a:lnSpc>
                <a:spcPct val="150000"/>
              </a:lnSpc>
            </a:pP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10-15% szlovák</a:t>
            </a:r>
          </a:p>
          <a:p>
            <a:pPr lvl="1">
              <a:lnSpc>
                <a:spcPct val="150000"/>
              </a:lnSpc>
            </a:pP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10-15% roma</a:t>
            </a:r>
          </a:p>
          <a:p>
            <a:pPr>
              <a:lnSpc>
                <a:spcPct val="150000"/>
              </a:lnSpc>
            </a:pP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Szlovák és Roma Nemzetiségi </a:t>
            </a:r>
            <a:endParaRPr lang="hu-HU" altLang="hu-HU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Önkormányzat</a:t>
            </a:r>
          </a:p>
          <a:p>
            <a:pPr>
              <a:lnSpc>
                <a:spcPct val="150000"/>
              </a:lnSpc>
            </a:pPr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Hagyományok ápolása</a:t>
            </a:r>
          </a:p>
          <a:p>
            <a:pPr>
              <a:lnSpc>
                <a:spcPct val="150000"/>
              </a:lnSpc>
            </a:pPr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Önkormányzat együttműködése a nemzetiségi önkormányzatokkal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8" y="4896211"/>
            <a:ext cx="2548788" cy="1821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71" y="4908975"/>
            <a:ext cx="2448272" cy="183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81" y="1374905"/>
            <a:ext cx="3707904" cy="2471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8" y="4908975"/>
            <a:ext cx="2448000" cy="18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676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 Önkormányzat pénzbeli és természetbeni támogatása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1380" y="198884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sz="2400" dirty="0" smtClean="0"/>
              <a:t>Működési támogatás biztosítása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Közösségi ház biztosítása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Rendezvények, események támogatása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Szakmai és jogi segítségnyújtás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Számviteli nyilvántartás és pénzügyi ellenjegyzés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Iratkezelés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Testületi ülések jegyzőkönyveinek készítése</a:t>
            </a:r>
          </a:p>
        </p:txBody>
      </p:sp>
    </p:spTree>
    <p:extLst>
      <p:ext uri="{BB962C8B-B14F-4D97-AF65-F5344CB8AC3E}">
        <p14:creationId xmlns:p14="http://schemas.microsoft.com/office/powerpoint/2010/main" val="182448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>
            <a:normAutofit/>
          </a:bodyPr>
          <a:lstStyle/>
          <a:p>
            <a:pPr algn="ctr"/>
            <a:r>
              <a:rPr lang="hu-HU" alt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jó gyakorlat célja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3992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u-HU" altLang="hu-HU" sz="2400" dirty="0" smtClean="0"/>
              <a:t>elsődleges </a:t>
            </a:r>
            <a:r>
              <a:rPr lang="hu-HU" altLang="hu-HU" sz="2400" dirty="0"/>
              <a:t>célcsoport a helyi roma és nem roma lakosság nemre, életkorra és egyéb különbségekre való tekintet nélkül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u-HU" altLang="hu-HU" sz="2400" dirty="0"/>
              <a:t>a roma kisebbség munkaerő piacra történő bejutásának segítése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u-HU" altLang="hu-HU" sz="2400" dirty="0"/>
              <a:t>hagyományok újjáélesztése fesztivál keretében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u-HU" altLang="hu-HU" sz="2400" dirty="0"/>
              <a:t>Roma napok keretében a kultúra megismertetése a </a:t>
            </a:r>
            <a:r>
              <a:rPr lang="hu-HU" altLang="hu-HU" sz="2400" dirty="0" err="1"/>
              <a:t>szarvasi</a:t>
            </a:r>
            <a:r>
              <a:rPr lang="hu-HU" altLang="hu-HU" sz="2400" dirty="0"/>
              <a:t> lakossággal</a:t>
            </a:r>
          </a:p>
          <a:p>
            <a:pPr marL="0" indent="0">
              <a:lnSpc>
                <a:spcPct val="80000"/>
              </a:lnSpc>
              <a:buNone/>
            </a:pPr>
            <a:endParaRPr lang="hu-HU" altLang="hu-HU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hu-HU" altLang="hu-HU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hu-HU" altLang="hu-HU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hu-HU" altLang="hu-HU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5742" y="212175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jó gyakorlat megvalósított 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elemei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403662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u-HU" sz="2400" dirty="0" smtClean="0"/>
              <a:t>Roma kultúra napja</a:t>
            </a:r>
          </a:p>
          <a:p>
            <a:pPr>
              <a:lnSpc>
                <a:spcPct val="200000"/>
              </a:lnSpc>
            </a:pPr>
            <a:r>
              <a:rPr lang="hu-HU" sz="2400" dirty="0" smtClean="0"/>
              <a:t>DADA nap</a:t>
            </a:r>
          </a:p>
          <a:p>
            <a:pPr>
              <a:lnSpc>
                <a:spcPct val="200000"/>
              </a:lnSpc>
            </a:pPr>
            <a:r>
              <a:rPr lang="hu-HU" sz="2400" dirty="0" smtClean="0"/>
              <a:t>Pünkösdi kupa</a:t>
            </a:r>
          </a:p>
          <a:p>
            <a:pPr>
              <a:lnSpc>
                <a:spcPct val="200000"/>
              </a:lnSpc>
            </a:pPr>
            <a:r>
              <a:rPr lang="hu-HU" sz="2400" dirty="0" smtClean="0"/>
              <a:t>Közfoglalkoztatás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18" y="2048866"/>
            <a:ext cx="2843808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11150"/>
          <a:stretch/>
        </p:blipFill>
        <p:spPr>
          <a:xfrm>
            <a:off x="6598082" y="3284984"/>
            <a:ext cx="1880592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46" y="4797152"/>
            <a:ext cx="2204311" cy="1468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49" y="1483427"/>
            <a:ext cx="2141823" cy="1205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93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jó gyakorlathoz kapcsolódó Szarvas Város Önkormányzat pályázatai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2132856"/>
            <a:ext cx="7404653" cy="43266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EFOP- 1.5.3-16-2017-00064. számú „Humán szolgáltatások fejlesztése Szarvas térségben”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TOP-7.1.1-16-2016-00048. számú „</a:t>
            </a:r>
            <a:r>
              <a:rPr lang="hu-HU" dirty="0" err="1" smtClean="0"/>
              <a:t>Szarvasi</a:t>
            </a:r>
            <a:r>
              <a:rPr lang="hu-HU" dirty="0" smtClean="0"/>
              <a:t> Helyi Közösségi Helyi Fejlesztési Stratégia”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97" y="4941168"/>
            <a:ext cx="2083296" cy="138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8" y="4509120"/>
            <a:ext cx="2901085" cy="1582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40188"/>
            <a:ext cx="3052800" cy="157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5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jó gyakorlathoz kapcsolódó Roma Nemzetiségi Önkormányzat pályázata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6773" y="1988840"/>
            <a:ext cx="8229600" cy="4525963"/>
          </a:xfrm>
        </p:spPr>
        <p:txBody>
          <a:bodyPr/>
          <a:lstStyle/>
          <a:p>
            <a:pPr marL="34290" indent="0">
              <a:buNone/>
            </a:pPr>
            <a:r>
              <a:rPr lang="hu-HU" dirty="0" smtClean="0"/>
              <a:t>EFOP-1.4.4-17-2017-00091. számú </a:t>
            </a:r>
          </a:p>
          <a:p>
            <a:pPr marL="0" indent="0">
              <a:buNone/>
            </a:pPr>
            <a:r>
              <a:rPr lang="hu-HU" dirty="0" smtClean="0"/>
              <a:t>„Roma lányok továbbtanulási esélyeinek növelése Szarvason (Bari </a:t>
            </a:r>
            <a:r>
              <a:rPr lang="hu-HU" dirty="0" err="1" smtClean="0"/>
              <a:t>Shej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80" y="3391692"/>
            <a:ext cx="2371733" cy="177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62421"/>
            <a:ext cx="2371733" cy="1778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84" y="3068960"/>
            <a:ext cx="1978977" cy="2638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486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Köszönjük szépen megtisztelő figyelmüket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!</a:t>
            </a:r>
            <a:b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Várjuk Önöket sok szeretettel Szarvas Városában!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62" y="2132856"/>
            <a:ext cx="2952328" cy="44235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884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173</Words>
  <Application>Microsoft Office PowerPoint</Application>
  <PresentationFormat>Diavetítés a képernyőre (4:3 oldalarány)</PresentationFormat>
  <Paragraphs>36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Monotype Corsiva</vt:lpstr>
      <vt:lpstr>Office-téma</vt:lpstr>
      <vt:lpstr>Roma és nem roma önkormányzatok együttműködése</vt:lpstr>
      <vt:lpstr>Szarvas Város</vt:lpstr>
      <vt:lpstr>Roma Önkormányzat pénzbeli és természetbeni támogatása</vt:lpstr>
      <vt:lpstr>A jó gyakorlat célja</vt:lpstr>
      <vt:lpstr>A jó gyakorlat megvalósított elemei</vt:lpstr>
      <vt:lpstr>A jó gyakorlathoz kapcsolódó Szarvas Város Önkormányzat pályázatai</vt:lpstr>
      <vt:lpstr>A jó gyakorlathoz kapcsolódó Roma Nemzetiségi Önkormányzat pályázata</vt:lpstr>
      <vt:lpstr>Köszönjük szépen megtisztelő figyelmüket!  Várjuk Önöket sok szeretettel Szarvas Városában!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„Családért és közösségért” Roma nők társadalmi szerepvállalásának jó példái Szarvason</dc:title>
  <dc:creator>Windows-felhasználó</dc:creator>
  <cp:lastModifiedBy>Tóth Karolina</cp:lastModifiedBy>
  <cp:revision>51</cp:revision>
  <cp:lastPrinted>2018-08-15T09:40:51Z</cp:lastPrinted>
  <dcterms:created xsi:type="dcterms:W3CDTF">2016-11-15T21:45:10Z</dcterms:created>
  <dcterms:modified xsi:type="dcterms:W3CDTF">2019-06-27T07:35:56Z</dcterms:modified>
</cp:coreProperties>
</file>